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8" r:id="rId2"/>
    <p:sldId id="275" r:id="rId3"/>
    <p:sldId id="278" r:id="rId4"/>
    <p:sldId id="276" r:id="rId5"/>
    <p:sldId id="279" r:id="rId6"/>
    <p:sldId id="277" r:id="rId7"/>
    <p:sldId id="280" r:id="rId8"/>
    <p:sldId id="281" r:id="rId9"/>
    <p:sldId id="284" r:id="rId10"/>
    <p:sldId id="282" r:id="rId11"/>
    <p:sldId id="28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CDCFE"/>
    <a:srgbClr val="DCDCAA"/>
    <a:srgbClr val="4EC9B0"/>
    <a:srgbClr val="080808"/>
    <a:srgbClr val="181818"/>
    <a:srgbClr val="212121"/>
    <a:srgbClr val="0A0A0A"/>
    <a:srgbClr val="000000"/>
    <a:srgbClr val="D9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535" autoAdjust="0"/>
  </p:normalViewPr>
  <p:slideViewPr>
    <p:cSldViewPr showGuides="1">
      <p:cViewPr varScale="1">
        <p:scale>
          <a:sx n="97" d="100"/>
          <a:sy n="97" d="100"/>
        </p:scale>
        <p:origin x="105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Defining a function</a:t>
            </a:r>
            <a:r>
              <a:rPr lang="en-US" u="none" dirty="0" smtClean="0"/>
              <a:t> </a:t>
            </a:r>
            <a:r>
              <a:rPr lang="en-US" dirty="0" smtClean="0"/>
              <a:t>is like teaching your dog a trick</a:t>
            </a:r>
            <a:r>
              <a:rPr lang="en-US" baseline="0" dirty="0" smtClean="0"/>
              <a:t> (if your dog was a genius). It’s like saying “when I say </a:t>
            </a:r>
            <a:r>
              <a:rPr lang="en-US" b="1" baseline="0" dirty="0" smtClean="0"/>
              <a:t>fetch</a:t>
            </a:r>
            <a:r>
              <a:rPr lang="en-US" b="0" baseline="0" dirty="0" smtClean="0"/>
              <a:t>, you should find the ball, grab it, and return it to me.”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07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97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 smtClean="0"/>
              <a:t>Calling</a:t>
            </a:r>
            <a:r>
              <a:rPr lang="en-US" u="sng" baseline="0" dirty="0" smtClean="0"/>
              <a:t> a function</a:t>
            </a:r>
            <a:r>
              <a:rPr lang="en-US" u="none" baseline="0" dirty="0" smtClean="0"/>
              <a:t> is like telling your dog to do the trick. It’s like saying “</a:t>
            </a:r>
            <a:r>
              <a:rPr lang="en-US" b="1" u="none" baseline="0" dirty="0" smtClean="0"/>
              <a:t>fetch!</a:t>
            </a:r>
            <a:r>
              <a:rPr lang="en-US" b="0" u="none" baseline="0" dirty="0" smtClean="0"/>
              <a:t>” and having your dog perform the trick.</a:t>
            </a:r>
            <a:endParaRPr lang="en-US" u="sng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79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82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</a:t>
            </a:r>
            <a:r>
              <a:rPr lang="en-US" b="1" baseline="0" dirty="0" err="1" smtClean="0"/>
              <a:t>runFunction</a:t>
            </a:r>
            <a:r>
              <a:rPr lang="en-US" baseline="0" dirty="0" smtClean="0"/>
              <a:t> function has a parameter that is a function. In the body of the function, the callback is called.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671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“hi” will be printed to the console.</a:t>
            </a:r>
          </a:p>
          <a:p>
            <a:endParaRPr lang="en-US" dirty="0" smtClean="0"/>
          </a:p>
          <a:p>
            <a:r>
              <a:rPr lang="en-US" b="1" dirty="0" smtClean="0"/>
              <a:t>Click</a:t>
            </a:r>
            <a:r>
              <a:rPr lang="en-US" b="1" baseline="0" dirty="0" smtClean="0"/>
              <a:t> the link</a:t>
            </a:r>
            <a:r>
              <a:rPr lang="en-US" b="0" baseline="0" dirty="0" smtClean="0"/>
              <a:t> to open a REPL and see the code in action.</a:t>
            </a:r>
          </a:p>
          <a:p>
            <a:endParaRPr lang="en-US" b="0" baseline="0" dirty="0" smtClean="0"/>
          </a:p>
          <a:p>
            <a:r>
              <a:rPr lang="en-US" b="1" baseline="0" dirty="0" smtClean="0"/>
              <a:t>In the REPL</a:t>
            </a:r>
            <a:r>
              <a:rPr lang="en-US" b="0" baseline="0" dirty="0" smtClean="0"/>
              <a:t>, add another `callback()` to the body of the `</a:t>
            </a:r>
            <a:r>
              <a:rPr lang="en-US" b="0" baseline="0" dirty="0" err="1" smtClean="0"/>
              <a:t>runFunction</a:t>
            </a:r>
            <a:r>
              <a:rPr lang="en-US" b="0" baseline="0" dirty="0" smtClean="0"/>
              <a:t>` function to see what happens!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84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</a:t>
            </a:r>
            <a:r>
              <a:rPr lang="en-US" dirty="0" smtClean="0"/>
              <a:t>subtitle </a:t>
            </a:r>
            <a:r>
              <a:rPr lang="en-US" dirty="0"/>
              <a:t>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December 9, 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 smtClean="0"/>
              <a:t>Presenter Name</a:t>
            </a:r>
            <a:br>
              <a:rPr lang="en-US" dirty="0" smtClean="0"/>
            </a:br>
            <a:r>
              <a:rPr lang="en-US" dirty="0" smtClean="0"/>
              <a:t>Presenter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</a:t>
            </a:r>
            <a:r>
              <a:rPr lang="en-US" dirty="0" smtClean="0"/>
              <a:t>subtitle </a:t>
            </a:r>
            <a:r>
              <a:rPr lang="en-US" dirty="0"/>
              <a:t>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December 9, 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 smtClean="0"/>
              <a:t>Presenter Name</a:t>
            </a:r>
            <a:br>
              <a:rPr lang="en-US" dirty="0" smtClean="0"/>
            </a:br>
            <a:r>
              <a:rPr lang="en-US" dirty="0" smtClean="0"/>
              <a:t>Presenter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</a:t>
            </a:r>
            <a:r>
              <a:rPr lang="en-US" dirty="0" smtClean="0"/>
              <a:t>subtitle </a:t>
            </a:r>
            <a:r>
              <a:rPr lang="en-US" dirty="0"/>
              <a:t>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December 9, 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Presenter Name</a:t>
            </a:r>
            <a:br>
              <a:rPr lang="en-US" dirty="0" smtClean="0"/>
            </a:br>
            <a:r>
              <a:rPr lang="en-US" dirty="0" smtClean="0"/>
              <a:t>Presenter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&lt;Call to action&gt;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 smtClean="0"/>
              <a:t>Type “Agenda”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Item 1</a:t>
            </a:r>
          </a:p>
          <a:p>
            <a:pPr lvl="0"/>
            <a:r>
              <a:rPr lang="en-US" dirty="0" smtClean="0"/>
              <a:t>Item 2</a:t>
            </a:r>
          </a:p>
          <a:p>
            <a:pPr lvl="0"/>
            <a:r>
              <a:rPr lang="en-US" dirty="0" smtClean="0"/>
              <a:t>Item 3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 smtClean="0"/>
              <a:t>Notable Quote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– Attribution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.it/repls/SparseTautBundledsoftwar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801101" cy="2743200"/>
          </a:xfrm>
        </p:spPr>
        <p:txBody>
          <a:bodyPr>
            <a:noAutofit/>
          </a:bodyPr>
          <a:lstStyle/>
          <a:p>
            <a:r>
              <a:rPr lang="en-US" sz="6600" dirty="0" smtClean="0"/>
              <a:t>JavaScript Functions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4883068" cy="553998"/>
          </a:xfrm>
        </p:spPr>
        <p:txBody>
          <a:bodyPr/>
          <a:lstStyle/>
          <a:p>
            <a:r>
              <a:rPr lang="en-US" dirty="0" smtClean="0"/>
              <a:t>Hy-Tech Club: Web 201</a:t>
            </a:r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Example – A function with a callback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2857500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48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48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runFunction</a:t>
            </a: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48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callback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pPr marL="57150" indent="0">
              <a:buNone/>
            </a:pP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4800" dirty="0">
                <a:solidFill>
                  <a:srgbClr val="DCDCAA"/>
                </a:solidFill>
                <a:latin typeface="Consolas" panose="020B0609020204030204" pitchFamily="49" charset="0"/>
              </a:rPr>
              <a:t>callback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marL="57150" indent="0">
              <a:buNone/>
            </a:pP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4800" dirty="0"/>
          </a:p>
        </p:txBody>
      </p:sp>
      <p:sp>
        <p:nvSpPr>
          <p:cNvPr id="4" name="Rectangle 3"/>
          <p:cNvSpPr/>
          <p:nvPr/>
        </p:nvSpPr>
        <p:spPr bwMode="auto">
          <a:xfrm>
            <a:off x="7467600" y="1714500"/>
            <a:ext cx="2743200" cy="685800"/>
          </a:xfrm>
          <a:prstGeom prst="rect">
            <a:avLst/>
          </a:prstGeom>
          <a:solidFill>
            <a:schemeClr val="accent2">
              <a:alpha val="25000"/>
            </a:schemeClr>
          </a:solidFill>
          <a:ln w="28575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4856964"/>
            <a:ext cx="11087100" cy="14804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9CDCFE"/>
                </a:solidFill>
                <a:latin typeface="Consolas" panose="020B0609020204030204" pitchFamily="49" charset="0"/>
              </a:rPr>
              <a:t>callback</a:t>
            </a:r>
            <a:r>
              <a:rPr lang="en-US" sz="40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is a </a:t>
            </a:r>
            <a:r>
              <a:rPr lang="en-US" sz="4000" i="1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function</a:t>
            </a:r>
            <a:endParaRPr lang="en-US" sz="40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I</a:t>
            </a:r>
            <a:r>
              <a:rPr lang="en-US" sz="40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t is a parameter for </a:t>
            </a:r>
            <a:r>
              <a:rPr lang="en-US" sz="40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runFunction</a:t>
            </a:r>
            <a:r>
              <a:rPr lang="en-US" sz="40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638300" y="2514600"/>
            <a:ext cx="3771900" cy="685800"/>
          </a:xfrm>
          <a:prstGeom prst="rect">
            <a:avLst/>
          </a:prstGeom>
          <a:solidFill>
            <a:schemeClr val="accent2">
              <a:alpha val="25000"/>
            </a:schemeClr>
          </a:solidFill>
          <a:ln w="28575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8916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Example – Using 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runFunction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85900"/>
            <a:ext cx="11430000" cy="4800600"/>
          </a:xfrm>
        </p:spPr>
        <p:txBody>
          <a:bodyPr>
            <a:normAutofit fontScale="62500" lnSpcReduction="20000"/>
          </a:bodyPr>
          <a:lstStyle/>
          <a:p>
            <a:pPr marL="57150" indent="0">
              <a:buNone/>
            </a:pPr>
            <a:r>
              <a:rPr lang="en-US" sz="4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runFunction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4800" dirty="0">
                <a:solidFill>
                  <a:srgbClr val="9CDCFE"/>
                </a:solidFill>
                <a:latin typeface="Consolas" panose="020B0609020204030204" pitchFamily="49" charset="0"/>
              </a:rPr>
              <a:t>callback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pPr marL="57150" indent="0">
              <a:buNone/>
            </a:pP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4800" dirty="0">
                <a:solidFill>
                  <a:srgbClr val="DCDCAA"/>
                </a:solidFill>
                <a:latin typeface="Consolas" panose="020B0609020204030204" pitchFamily="49" charset="0"/>
              </a:rPr>
              <a:t>callback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pPr marL="57150" indent="0">
              <a:buNone/>
            </a:pP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4800" dirty="0" smtClean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pPr marL="57150" indent="0">
              <a:buNone/>
            </a:pPr>
            <a:endParaRPr lang="en-US" sz="48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pPr marL="57150" indent="0">
              <a:buNone/>
            </a:pPr>
            <a:r>
              <a:rPr lang="en-US" sz="4800" dirty="0" smtClean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sayHi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() {</a:t>
            </a:r>
          </a:p>
          <a:p>
            <a:pPr marL="57150" indent="0">
              <a:buNone/>
            </a:pP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4800" dirty="0">
                <a:solidFill>
                  <a:srgbClr val="4EC9B0"/>
                </a:solidFill>
                <a:latin typeface="Consolas" panose="020B0609020204030204" pitchFamily="49" charset="0"/>
              </a:rPr>
              <a:t>console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4800" dirty="0">
                <a:solidFill>
                  <a:srgbClr val="DCDCAA"/>
                </a:solidFill>
                <a:latin typeface="Consolas" panose="020B0609020204030204" pitchFamily="49" charset="0"/>
              </a:rPr>
              <a:t>log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4800" dirty="0">
                <a:solidFill>
                  <a:srgbClr val="CE9178"/>
                </a:solidFill>
                <a:latin typeface="Consolas" panose="020B0609020204030204" pitchFamily="49" charset="0"/>
              </a:rPr>
              <a:t>"hi"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marL="57150" indent="0">
              <a:buNone/>
            </a:pP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pPr marL="57150" indent="0">
              <a:buNone/>
            </a:pPr>
            <a:endParaRPr lang="en-US" sz="4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57150" indent="0">
              <a:buNone/>
            </a:pPr>
            <a:r>
              <a:rPr lang="en-US" sz="4800" dirty="0" err="1" smtClean="0">
                <a:solidFill>
                  <a:srgbClr val="DCDCAA"/>
                </a:solidFill>
                <a:latin typeface="Consolas" panose="020B0609020204030204" pitchFamily="49" charset="0"/>
              </a:rPr>
              <a:t>runFunction</a:t>
            </a:r>
            <a:r>
              <a:rPr lang="en-US" sz="4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4800" dirty="0" err="1" smtClean="0">
                <a:solidFill>
                  <a:srgbClr val="9CDCFE"/>
                </a:solidFill>
                <a:latin typeface="Consolas" panose="020B0609020204030204" pitchFamily="49" charset="0"/>
              </a:rPr>
              <a:t>sayHi</a:t>
            </a:r>
            <a:r>
              <a:rPr lang="en-US" sz="48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pPr marL="57150" indent="0">
              <a:buNone/>
            </a:pPr>
            <a:endParaRPr lang="en-US" sz="4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7-Point Star 4"/>
          <p:cNvSpPr/>
          <p:nvPr/>
        </p:nvSpPr>
        <p:spPr bwMode="auto">
          <a:xfrm>
            <a:off x="6438900" y="1828800"/>
            <a:ext cx="4914900" cy="4229100"/>
          </a:xfrm>
          <a:prstGeom prst="star7">
            <a:avLst>
              <a:gd name="adj" fmla="val 38286"/>
              <a:gd name="hf" fmla="val 102572"/>
              <a:gd name="vf" fmla="val 105210"/>
            </a:avLst>
          </a:prstGeom>
          <a:solidFill>
            <a:srgbClr val="FFFFFF"/>
          </a:solidFill>
          <a:ln w="12700">
            <a:solidFill>
              <a:schemeClr val="tx2">
                <a:lumMod val="50000"/>
              </a:schemeClr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5400" dirty="0" smtClean="0">
                <a:solidFill>
                  <a:schemeClr val="bg2">
                    <a:lumMod val="25000"/>
                  </a:schemeClr>
                </a:solidFill>
                <a:ea typeface="Segoe UI" pitchFamily="34" charset="0"/>
                <a:cs typeface="Segoe UI" pitchFamily="34" charset="0"/>
                <a:hlinkClick r:id="rId3"/>
              </a:rPr>
              <a:t>What will happen?</a:t>
            </a:r>
            <a:endParaRPr lang="en-US" sz="5400" dirty="0" smtClean="0">
              <a:solidFill>
                <a:schemeClr val="bg2">
                  <a:lumMod val="25000"/>
                </a:schemeClr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6856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Defining Functions</a:t>
            </a:r>
          </a:p>
          <a:p>
            <a:r>
              <a:rPr lang="en-US" dirty="0" smtClean="0"/>
              <a:t>Calling Functions</a:t>
            </a:r>
          </a:p>
          <a:p>
            <a:r>
              <a:rPr lang="en-US" dirty="0" smtClean="0"/>
              <a:t>Callbacks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4015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Defining a function</a:t>
            </a:r>
            <a:endParaRPr lang="en-US" dirty="0"/>
          </a:p>
        </p:txBody>
      </p:sp>
      <p:pic>
        <p:nvPicPr>
          <p:cNvPr id="1026" name="Picture 2" descr="Image result for teaching a dog a tric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56" r="7903"/>
          <a:stretch/>
        </p:blipFill>
        <p:spPr bwMode="auto">
          <a:xfrm>
            <a:off x="5181600" y="0"/>
            <a:ext cx="7086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63522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 Function – In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6858000" cy="5257800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>
                <a:solidFill>
                  <a:srgbClr val="FF0000"/>
                </a:solidFill>
                <a:latin typeface="Consolas" panose="020B0609020204030204" pitchFamily="49" charset="0"/>
              </a:rPr>
              <a:t>function</a:t>
            </a:r>
            <a:r>
              <a:rPr lang="en-US" sz="3600" dirty="0">
                <a:latin typeface="Consolas" panose="020B0609020204030204" pitchFamily="49" charset="0"/>
              </a:rPr>
              <a:t> </a:t>
            </a:r>
            <a:r>
              <a:rPr lang="en-US" sz="3600" dirty="0" err="1">
                <a:solidFill>
                  <a:srgbClr val="00B050"/>
                </a:solidFill>
                <a:latin typeface="Consolas" panose="020B0609020204030204" pitchFamily="49" charset="0"/>
              </a:rPr>
              <a:t>sayNumbers</a:t>
            </a:r>
            <a:r>
              <a:rPr lang="en-US" sz="3600" dirty="0">
                <a:solidFill>
                  <a:srgbClr val="7030A0"/>
                </a:solidFill>
                <a:latin typeface="Consolas" panose="020B0609020204030204" pitchFamily="49" charset="0"/>
              </a:rPr>
              <a:t>(</a:t>
            </a:r>
            <a:r>
              <a:rPr lang="en-US" sz="3600" dirty="0" err="1">
                <a:solidFill>
                  <a:srgbClr val="FF57C3"/>
                </a:solidFill>
                <a:latin typeface="Consolas" panose="020B0609020204030204" pitchFamily="49" charset="0"/>
              </a:rPr>
              <a:t>num</a:t>
            </a:r>
            <a:r>
              <a:rPr lang="en-US" sz="3600" dirty="0">
                <a:solidFill>
                  <a:srgbClr val="7030A0"/>
                </a:solidFill>
                <a:latin typeface="Consolas" panose="020B0609020204030204" pitchFamily="49" charset="0"/>
              </a:rPr>
              <a:t>)</a:t>
            </a:r>
            <a:r>
              <a:rPr lang="en-US" sz="3600" dirty="0"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FFC000"/>
                </a:solidFill>
                <a:latin typeface="Consolas" panose="020B0609020204030204" pitchFamily="49" charset="0"/>
              </a:rPr>
              <a:t>{</a:t>
            </a:r>
            <a:endParaRPr lang="en-US" sz="36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x = </a:t>
            </a:r>
            <a:r>
              <a:rPr lang="en-US" sz="3600" dirty="0" err="1">
                <a:solidFill>
                  <a:srgbClr val="FF57C3"/>
                </a:solidFill>
                <a:latin typeface="Consolas" panose="020B0609020204030204" pitchFamily="49" charset="0"/>
              </a:rPr>
              <a:t>num</a:t>
            </a: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 + 1;	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</a:t>
            </a:r>
            <a:r>
              <a:rPr lang="en-US" sz="36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console.log(x</a:t>
            </a: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x = x + 10;	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	</a:t>
            </a:r>
            <a:r>
              <a:rPr lang="en-US" sz="36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console.log(x</a:t>
            </a:r>
            <a:r>
              <a:rPr lang="en-US" sz="3600" dirty="0">
                <a:solidFill>
                  <a:srgbClr val="0070C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FFC000"/>
                </a:solidFill>
                <a:latin typeface="Consolas" panose="020B0609020204030204" pitchFamily="49" charset="0"/>
              </a:rPr>
              <a:t>}</a:t>
            </a:r>
          </a:p>
          <a:p>
            <a:pPr marL="5715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825294" y="1181100"/>
            <a:ext cx="3985706" cy="3619452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txBody>
          <a:bodyPr wrap="none" lIns="182880" tIns="146304" rIns="182880" bIns="146304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Function keyword</a:t>
            </a:r>
            <a:endParaRPr lang="en-US" sz="3600" dirty="0">
              <a:solidFill>
                <a:srgbClr val="00B050"/>
              </a:solidFill>
            </a:endParaRPr>
          </a:p>
          <a:p>
            <a:r>
              <a:rPr lang="en-US" sz="3600" dirty="0">
                <a:solidFill>
                  <a:srgbClr val="00B050"/>
                </a:solidFill>
              </a:rPr>
              <a:t>Function name</a:t>
            </a:r>
          </a:p>
          <a:p>
            <a:r>
              <a:rPr lang="en-US" sz="3600" dirty="0">
                <a:solidFill>
                  <a:srgbClr val="7030A0"/>
                </a:solidFill>
              </a:rPr>
              <a:t>Parentheses</a:t>
            </a:r>
          </a:p>
          <a:p>
            <a:r>
              <a:rPr lang="en-US" sz="3600" dirty="0">
                <a:solidFill>
                  <a:srgbClr val="FF57C3"/>
                </a:solidFill>
              </a:rPr>
              <a:t>Parameter</a:t>
            </a:r>
          </a:p>
          <a:p>
            <a:r>
              <a:rPr lang="en-US" sz="3600" dirty="0">
                <a:solidFill>
                  <a:srgbClr val="FFC000"/>
                </a:solidFill>
              </a:rPr>
              <a:t>Curly brackets</a:t>
            </a:r>
          </a:p>
          <a:p>
            <a:r>
              <a:rPr lang="en-US" sz="3600" dirty="0" smtClean="0">
                <a:solidFill>
                  <a:srgbClr val="0070C0"/>
                </a:solidFill>
              </a:rPr>
              <a:t>Body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849854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Calling a function</a:t>
            </a:r>
            <a:endParaRPr lang="en-US" dirty="0"/>
          </a:p>
        </p:txBody>
      </p:sp>
      <p:pic>
        <p:nvPicPr>
          <p:cNvPr id="2052" name="Picture 4" descr="Image result for dog fetch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938"/>
          <a:stretch/>
        </p:blipFill>
        <p:spPr bwMode="auto">
          <a:xfrm>
            <a:off x="5181600" y="0"/>
            <a:ext cx="83439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6473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3771900" cy="914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>
                <a:solidFill>
                  <a:srgbClr val="00B050"/>
                </a:solidFill>
                <a:latin typeface="Consolas" panose="020B0609020204030204" pitchFamily="49" charset="0"/>
              </a:rPr>
              <a:t>sayNumbers</a:t>
            </a:r>
            <a:r>
              <a:rPr lang="en-US" sz="3600" dirty="0">
                <a:solidFill>
                  <a:srgbClr val="7030A0"/>
                </a:solidFill>
                <a:latin typeface="Consolas" panose="020B0609020204030204" pitchFamily="49" charset="0"/>
              </a:rPr>
              <a:t>(</a:t>
            </a:r>
            <a:r>
              <a:rPr lang="en-US" sz="3600" dirty="0">
                <a:solidFill>
                  <a:srgbClr val="FF57C3"/>
                </a:solidFill>
                <a:latin typeface="Consolas" panose="020B0609020204030204" pitchFamily="49" charset="0"/>
              </a:rPr>
              <a:t>8</a:t>
            </a:r>
            <a:r>
              <a:rPr lang="en-US" sz="3600" dirty="0" smtClean="0">
                <a:solidFill>
                  <a:srgbClr val="7030A0"/>
                </a:solidFill>
                <a:latin typeface="Consolas" panose="020B0609020204030204" pitchFamily="49" charset="0"/>
              </a:rPr>
              <a:t>)</a:t>
            </a:r>
            <a:endParaRPr lang="en-US" sz="3600" dirty="0">
              <a:solidFill>
                <a:srgbClr val="7030A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526" y="2514600"/>
            <a:ext cx="3421449" cy="1957459"/>
          </a:xfrm>
          <a:prstGeom prst="rect">
            <a:avLst/>
          </a:prstGeom>
          <a:solidFill>
            <a:schemeClr val="bg2"/>
          </a:solidFill>
          <a:ln w="19050">
            <a:solidFill>
              <a:schemeClr val="accent1"/>
            </a:solidFill>
          </a:ln>
        </p:spPr>
        <p:txBody>
          <a:bodyPr wrap="none" lIns="182880" tIns="146304" rIns="182880" bIns="146304" rtlCol="0">
            <a:spAutoFit/>
          </a:bodyPr>
          <a:lstStyle/>
          <a:p>
            <a:r>
              <a:rPr lang="en-US" sz="3600" dirty="0" smtClean="0">
                <a:solidFill>
                  <a:srgbClr val="00B050"/>
                </a:solidFill>
              </a:rPr>
              <a:t>Function </a:t>
            </a:r>
            <a:r>
              <a:rPr lang="en-US" sz="3600" dirty="0">
                <a:solidFill>
                  <a:srgbClr val="00B050"/>
                </a:solidFill>
              </a:rPr>
              <a:t>name</a:t>
            </a:r>
          </a:p>
          <a:p>
            <a:r>
              <a:rPr lang="en-US" sz="3600" dirty="0">
                <a:solidFill>
                  <a:srgbClr val="7030A0"/>
                </a:solidFill>
              </a:rPr>
              <a:t>Parentheses</a:t>
            </a:r>
          </a:p>
          <a:p>
            <a:r>
              <a:rPr lang="en-US" sz="3600" dirty="0" smtClean="0">
                <a:solidFill>
                  <a:srgbClr val="FF57C3"/>
                </a:solidFill>
              </a:rPr>
              <a:t>Argument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4953000" y="1621094"/>
            <a:ext cx="6057900" cy="324088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tx2"/>
                </a:solidFill>
              </a:rPr>
              <a:t>Now, in the </a:t>
            </a:r>
            <a:r>
              <a:rPr lang="en-US" sz="3600" i="1" dirty="0">
                <a:solidFill>
                  <a:schemeClr val="tx2"/>
                </a:solidFill>
              </a:rPr>
              <a:t>body</a:t>
            </a:r>
            <a:r>
              <a:rPr lang="en-US" sz="3600" dirty="0">
                <a:solidFill>
                  <a:schemeClr val="tx2"/>
                </a:solidFill>
              </a:rPr>
              <a:t> of the function, the </a:t>
            </a:r>
            <a:r>
              <a:rPr lang="en-US" sz="3600" dirty="0" err="1">
                <a:solidFill>
                  <a:schemeClr val="accent1"/>
                </a:solidFill>
                <a:latin typeface="Consolas" panose="020B0609020204030204" pitchFamily="49" charset="0"/>
              </a:rPr>
              <a:t>num</a:t>
            </a:r>
            <a:r>
              <a:rPr lang="en-US" sz="3600" dirty="0">
                <a:solidFill>
                  <a:schemeClr val="tx2"/>
                </a:solidFill>
              </a:rPr>
              <a:t> variable will be set to </a:t>
            </a:r>
            <a:r>
              <a:rPr lang="en-US" sz="3600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8</a:t>
            </a:r>
            <a:r>
              <a:rPr lang="en-US" sz="3600" dirty="0" smtClean="0">
                <a:solidFill>
                  <a:schemeClr val="tx2"/>
                </a:solidFill>
              </a:rPr>
              <a:t>:</a:t>
            </a:r>
            <a:endParaRPr lang="en-US" sz="36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 err="1">
                <a:solidFill>
                  <a:srgbClr val="7030A0"/>
                </a:solidFill>
                <a:latin typeface="Consolas" panose="020B0609020204030204" pitchFamily="49" charset="0"/>
              </a:rPr>
              <a:t>var</a:t>
            </a:r>
            <a:r>
              <a:rPr lang="en-US" sz="40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 err="1">
                <a:solidFill>
                  <a:srgbClr val="FF57C3"/>
                </a:solidFill>
                <a:latin typeface="Consolas" panose="020B0609020204030204" pitchFamily="49" charset="0"/>
              </a:rPr>
              <a:t>num</a:t>
            </a:r>
            <a:r>
              <a:rPr lang="en-US" sz="4000" dirty="0">
                <a:solidFill>
                  <a:srgbClr val="7030A0"/>
                </a:solidFill>
                <a:latin typeface="Consolas" panose="020B0609020204030204" pitchFamily="49" charset="0"/>
              </a:rPr>
              <a:t> = </a:t>
            </a:r>
            <a:r>
              <a:rPr lang="en-US" sz="4000" dirty="0">
                <a:solidFill>
                  <a:srgbClr val="FF57C3"/>
                </a:solidFill>
                <a:latin typeface="Consolas" panose="020B0609020204030204" pitchFamily="49" charset="0"/>
              </a:rPr>
              <a:t>8</a:t>
            </a:r>
            <a:r>
              <a:rPr lang="en-US" sz="4000" dirty="0">
                <a:solidFill>
                  <a:srgbClr val="7030A0"/>
                </a:solidFill>
                <a:latin typeface="Consolas" panose="020B0609020204030204" pitchFamily="49" charset="0"/>
              </a:rPr>
              <a:t>;</a:t>
            </a:r>
            <a:endParaRPr lang="en-US" sz="4000" dirty="0">
              <a:solidFill>
                <a:srgbClr val="FFC000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270313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Callbacks</a:t>
            </a:r>
            <a:endParaRPr lang="en-US" dirty="0"/>
          </a:p>
        </p:txBody>
      </p:sp>
      <p:pic>
        <p:nvPicPr>
          <p:cNvPr id="3080" name="Picture 8" descr="Image result for payphone hawaii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/>
          <a:stretch/>
        </p:blipFill>
        <p:spPr bwMode="auto">
          <a:xfrm>
            <a:off x="5181600" y="0"/>
            <a:ext cx="78866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4664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Functions in JavaScript are </a:t>
            </a:r>
            <a:r>
              <a:rPr lang="en-US" b="1" dirty="0" smtClean="0"/>
              <a:t>objects</a:t>
            </a:r>
            <a:endParaRPr lang="en-US" dirty="0"/>
          </a:p>
          <a:p>
            <a:pPr lvl="1"/>
            <a:r>
              <a:rPr lang="en-US" dirty="0"/>
              <a:t>J</a:t>
            </a:r>
            <a:r>
              <a:rPr lang="en-US" dirty="0" smtClean="0"/>
              <a:t>ust like numbers, strings,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Because of this, developers can use them as </a:t>
            </a:r>
            <a:r>
              <a:rPr lang="en-US" b="1" dirty="0" smtClean="0"/>
              <a:t>parameters</a:t>
            </a:r>
          </a:p>
          <a:p>
            <a:endParaRPr lang="en-US" dirty="0"/>
          </a:p>
          <a:p>
            <a:r>
              <a:rPr lang="en-US" dirty="0"/>
              <a:t>Any function that is passed as an </a:t>
            </a:r>
            <a:r>
              <a:rPr lang="en-US" dirty="0" smtClean="0"/>
              <a:t>argument, </a:t>
            </a:r>
            <a:r>
              <a:rPr lang="en-US" dirty="0"/>
              <a:t>and subsequently called by the function that receives it, is called a </a:t>
            </a:r>
            <a:r>
              <a:rPr lang="en-US" b="1" dirty="0"/>
              <a:t>callback</a:t>
            </a:r>
            <a:r>
              <a:rPr lang="en-US" dirty="0"/>
              <a:t> </a:t>
            </a:r>
            <a:r>
              <a:rPr lang="en-US" dirty="0" smtClean="0"/>
              <a:t>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1864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callbacks?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" indent="0">
              <a:buNone/>
            </a:pPr>
            <a:r>
              <a:rPr lang="en-US" b="1" dirty="0"/>
              <a:t>Callbacks are a way to make sure certain code doesn’t execute until other code has already finished execution</a:t>
            </a:r>
            <a:r>
              <a:rPr lang="en-US" b="1" dirty="0" smtClean="0"/>
              <a:t>.</a:t>
            </a:r>
            <a:endParaRPr lang="en-US" dirty="0" smtClean="0"/>
          </a:p>
          <a:p>
            <a:pPr marL="57150" indent="0">
              <a:buNone/>
            </a:pPr>
            <a:endParaRPr lang="en-US" b="1" dirty="0"/>
          </a:p>
          <a:p>
            <a:pPr marL="57150" indent="0">
              <a:buNone/>
            </a:pPr>
            <a:r>
              <a:rPr lang="en-US" dirty="0" smtClean="0"/>
              <a:t>Developers use callbacks to deal with a number of situations:</a:t>
            </a:r>
          </a:p>
          <a:p>
            <a:pPr marL="57150" indent="0">
              <a:buNone/>
            </a:pPr>
            <a:endParaRPr lang="en-US" dirty="0" smtClean="0"/>
          </a:p>
          <a:p>
            <a:r>
              <a:rPr lang="en-US" dirty="0"/>
              <a:t>Click Handling</a:t>
            </a:r>
          </a:p>
          <a:p>
            <a:r>
              <a:rPr lang="en-US" dirty="0" smtClean="0"/>
              <a:t>Web Requests</a:t>
            </a:r>
          </a:p>
          <a:p>
            <a:r>
              <a:rPr lang="en-US" dirty="0" smtClean="0"/>
              <a:t>Database Queries</a:t>
            </a:r>
          </a:p>
        </p:txBody>
      </p:sp>
    </p:spTree>
    <p:extLst>
      <p:ext uri="{BB962C8B-B14F-4D97-AF65-F5344CB8AC3E}">
        <p14:creationId xmlns:p14="http://schemas.microsoft.com/office/powerpoint/2010/main" val="30723680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2484</TotalTime>
  <Words>331</Words>
  <Application>Microsoft Office PowerPoint</Application>
  <PresentationFormat>Widescreen</PresentationFormat>
  <Paragraphs>78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Calibri</vt:lpstr>
      <vt:lpstr>Consolas</vt:lpstr>
      <vt:lpstr>Segoe UI</vt:lpstr>
      <vt:lpstr>Wingdings</vt:lpstr>
      <vt:lpstr>Hyland 2019</vt:lpstr>
      <vt:lpstr>JavaScript Functions</vt:lpstr>
      <vt:lpstr>Agenda</vt:lpstr>
      <vt:lpstr>Defining a function</vt:lpstr>
      <vt:lpstr>Defining a Function – In Code</vt:lpstr>
      <vt:lpstr>Calling a function</vt:lpstr>
      <vt:lpstr>Calling a Function</vt:lpstr>
      <vt:lpstr>Callbacks</vt:lpstr>
      <vt:lpstr>Some Background</vt:lpstr>
      <vt:lpstr>Why use callbacks?</vt:lpstr>
      <vt:lpstr>Example – A function with a callback</vt:lpstr>
      <vt:lpstr>Example – Using runFunction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Trent Turner</dc:creator>
  <cp:lastModifiedBy>Joseph Maxwell</cp:lastModifiedBy>
  <cp:revision>78</cp:revision>
  <dcterms:created xsi:type="dcterms:W3CDTF">2019-03-11T04:04:09Z</dcterms:created>
  <dcterms:modified xsi:type="dcterms:W3CDTF">2019-12-09T16:24:06Z</dcterms:modified>
</cp:coreProperties>
</file>

<file path=docProps/thumbnail.jpeg>
</file>